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5"/>
  </p:handoutMasterIdLst>
  <p:sldIdLst>
    <p:sldId id="256" r:id="rId5"/>
    <p:sldId id="269" r:id="rId6"/>
    <p:sldId id="278" r:id="rId7"/>
    <p:sldId id="279" r:id="rId8"/>
    <p:sldId id="260" r:id="rId9"/>
    <p:sldId id="288" r:id="rId10"/>
    <p:sldId id="289" r:id="rId11"/>
    <p:sldId id="276" r:id="rId12"/>
    <p:sldId id="292" r:id="rId13"/>
    <p:sldId id="290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288" autoAdjust="0"/>
    <p:restoredTop sz="94660"/>
  </p:normalViewPr>
  <p:slideViewPr>
    <p:cSldViewPr snapToGrid="0">
      <p:cViewPr varScale="1">
        <p:scale>
          <a:sx n="78" d="100"/>
          <a:sy n="78" d="100"/>
        </p:scale>
        <p:origin x="114" y="3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351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B7032-F0D6-4A01-845E-F640D5DCE90C}" type="datetimeFigureOut">
              <a:rPr lang="nl-NL" smtClean="0"/>
              <a:t>5-2-2020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A04F1-D7F4-4979-9173-69F0753CB5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7309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ening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kstvak 5"/>
          <p:cNvSpPr txBox="1"/>
          <p:nvPr userDrawn="1"/>
        </p:nvSpPr>
        <p:spPr>
          <a:xfrm>
            <a:off x="1130533" y="6142150"/>
            <a:ext cx="46800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45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Met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r>
              <a:rPr lang="nl-NL" dirty="0"/>
              <a:t>Verplaats deze vervolgens naar de achtergrond om de tekst te typen.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76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Zonder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05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tekst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81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88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1600" dirty="0"/>
              <a:t> 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88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36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6120000" y="0"/>
            <a:ext cx="3600000" cy="6858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1600" dirty="0"/>
              <a:t> 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99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72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0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o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kstvak 2"/>
          <p:cNvSpPr txBox="1"/>
          <p:nvPr userDrawn="1"/>
        </p:nvSpPr>
        <p:spPr>
          <a:xfrm>
            <a:off x="1130533" y="6142150"/>
            <a:ext cx="46800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76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108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052000" y="1728000"/>
            <a:ext cx="77400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62569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  <p:sldLayoutId id="2147483653" r:id="rId5"/>
    <p:sldLayoutId id="2147483657" r:id="rId6"/>
    <p:sldLayoutId id="2147483654" r:id="rId7"/>
    <p:sldLayoutId id="2147483655" r:id="rId8"/>
    <p:sldLayoutId id="214748365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1E201F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0" indent="-36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E201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0736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8782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8692800" cy="720000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/>
              <a:t>Optimaliseren, periode 15</a:t>
            </a: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2088000" y="2133600"/>
            <a:ext cx="7200000" cy="1865376"/>
          </a:xfrm>
        </p:spPr>
        <p:txBody>
          <a:bodyPr>
            <a:normAutofit/>
          </a:bodyPr>
          <a:lstStyle/>
          <a:p>
            <a:endParaRPr lang="nl-NL" sz="4800" dirty="0"/>
          </a:p>
        </p:txBody>
      </p:sp>
    </p:spTree>
    <p:extLst>
      <p:ext uri="{BB962C8B-B14F-4D97-AF65-F5344CB8AC3E}">
        <p14:creationId xmlns:p14="http://schemas.microsoft.com/office/powerpoint/2010/main" val="130032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8692800" cy="720000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/>
              <a:t>Optimaliseren, periode 15</a:t>
            </a: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2088000" y="2133600"/>
            <a:ext cx="7200000" cy="1865376"/>
          </a:xfrm>
        </p:spPr>
        <p:txBody>
          <a:bodyPr>
            <a:normAutofit fontScale="62500" lnSpcReduction="20000"/>
          </a:bodyPr>
          <a:lstStyle/>
          <a:p>
            <a:r>
              <a:rPr lang="nl-NL" sz="4800" dirty="0"/>
              <a:t>Kostprijs	</a:t>
            </a:r>
            <a:r>
              <a:rPr lang="nl-NL" sz="4800" dirty="0">
                <a:sym typeface="Wingdings" panose="05000000000000000000" pitchFamily="2" charset="2"/>
              </a:rPr>
              <a:t> Segers</a:t>
            </a:r>
          </a:p>
          <a:p>
            <a:endParaRPr lang="nl-NL" sz="4800" dirty="0"/>
          </a:p>
          <a:p>
            <a:r>
              <a:rPr lang="nl-NL" sz="4800" dirty="0"/>
              <a:t>Offertes  </a:t>
            </a:r>
            <a:r>
              <a:rPr lang="nl-NL" sz="4800" dirty="0">
                <a:sym typeface="Wingdings" panose="05000000000000000000" pitchFamily="2" charset="2"/>
              </a:rPr>
              <a:t>  Segers</a:t>
            </a:r>
          </a:p>
          <a:p>
            <a:endParaRPr lang="nl-NL" sz="4800" dirty="0">
              <a:sym typeface="Wingdings" panose="05000000000000000000" pitchFamily="2" charset="2"/>
            </a:endParaRPr>
          </a:p>
          <a:p>
            <a:r>
              <a:rPr lang="nl-NL" sz="4800" dirty="0">
                <a:sym typeface="Wingdings" panose="05000000000000000000" pitchFamily="2" charset="2"/>
              </a:rPr>
              <a:t>Optimaliseren teeltbedrijf  Boer</a:t>
            </a:r>
            <a:endParaRPr lang="nl-NL" sz="4800" dirty="0"/>
          </a:p>
          <a:p>
            <a:endParaRPr lang="nl-NL" sz="4800" dirty="0"/>
          </a:p>
        </p:txBody>
      </p:sp>
    </p:spTree>
    <p:extLst>
      <p:ext uri="{BB962C8B-B14F-4D97-AF65-F5344CB8AC3E}">
        <p14:creationId xmlns:p14="http://schemas.microsoft.com/office/powerpoint/2010/main" val="2404832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56000" y="576000"/>
            <a:ext cx="8875680" cy="720000"/>
          </a:xfrm>
        </p:spPr>
        <p:txBody>
          <a:bodyPr>
            <a:normAutofit fontScale="90000"/>
          </a:bodyPr>
          <a:lstStyle/>
          <a:p>
            <a:r>
              <a:rPr lang="nl-NL" dirty="0"/>
              <a:t>Kostprijs: Wat hebben we gedaan?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2088000" y="1500384"/>
            <a:ext cx="8055744" cy="4680000"/>
          </a:xfrm>
        </p:spPr>
        <p:txBody>
          <a:bodyPr>
            <a:normAutofit/>
          </a:bodyPr>
          <a:lstStyle/>
          <a:p>
            <a:pPr marL="342900" indent="-342900"/>
            <a:r>
              <a:rPr lang="nl-NL" dirty="0"/>
              <a:t>Oriënterende opdracht: marktgericht teeltplan</a:t>
            </a:r>
          </a:p>
          <a:p>
            <a:pPr marL="342900" indent="-342900"/>
            <a:r>
              <a:rPr lang="nl-NL" dirty="0"/>
              <a:t>Hanteren KWINGIDS</a:t>
            </a:r>
          </a:p>
          <a:p>
            <a:pPr marL="342900" indent="-342900"/>
            <a:r>
              <a:rPr lang="nl-NL" dirty="0"/>
              <a:t>Kennismaking met saldoberekeningen</a:t>
            </a:r>
          </a:p>
          <a:p>
            <a:pPr marL="342900" indent="-342900"/>
            <a:r>
              <a:rPr lang="nl-NL" dirty="0"/>
              <a:t>Inleidende begrippen</a:t>
            </a:r>
          </a:p>
          <a:p>
            <a:pPr marL="342900" indent="-342900"/>
            <a:r>
              <a:rPr lang="nl-NL" dirty="0"/>
              <a:t>Kostprijsberekening in de praktijk</a:t>
            </a:r>
          </a:p>
          <a:p>
            <a:r>
              <a:rPr lang="nl-NL" dirty="0"/>
              <a:t>		Productkosten</a:t>
            </a:r>
          </a:p>
          <a:p>
            <a:pPr lvl="1"/>
            <a:r>
              <a:rPr lang="nl-NL" dirty="0"/>
              <a:t>		Arbeidskosten</a:t>
            </a:r>
          </a:p>
          <a:p>
            <a:pPr lvl="1"/>
            <a:r>
              <a:rPr lang="nl-NL" dirty="0"/>
              <a:t>		Bedrijfskosten</a:t>
            </a:r>
          </a:p>
          <a:p>
            <a:pPr lvl="1"/>
            <a:r>
              <a:rPr lang="nl-NL" dirty="0"/>
              <a:t>		Wat nog meer in de kostprijsberekening</a:t>
            </a:r>
          </a:p>
          <a:p>
            <a:endParaRPr lang="nl-NL" dirty="0"/>
          </a:p>
          <a:p>
            <a:pPr marL="342900" lvl="1" indent="-342900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219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56000" y="576000"/>
            <a:ext cx="8875680" cy="720000"/>
          </a:xfrm>
        </p:spPr>
        <p:txBody>
          <a:bodyPr>
            <a:normAutofit/>
          </a:bodyPr>
          <a:lstStyle/>
          <a:p>
            <a:r>
              <a:rPr lang="nl-NL" dirty="0"/>
              <a:t>Kostprijs: Wat gaan we doen?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1185792" y="1536960"/>
            <a:ext cx="8153280" cy="4680000"/>
          </a:xfrm>
        </p:spPr>
        <p:txBody>
          <a:bodyPr>
            <a:normAutofit/>
          </a:bodyPr>
          <a:lstStyle/>
          <a:p>
            <a:pPr marL="342900" indent="-342900"/>
            <a:r>
              <a:rPr lang="nl-NL" dirty="0"/>
              <a:t>Wat kan je doen met de kostprijs (</a:t>
            </a:r>
            <a:r>
              <a:rPr lang="nl-NL" dirty="0" err="1"/>
              <a:t>hfst</a:t>
            </a:r>
            <a:r>
              <a:rPr lang="nl-NL" dirty="0"/>
              <a:t> 5)</a:t>
            </a:r>
          </a:p>
          <a:p>
            <a:pPr marL="342900" indent="-342900"/>
            <a:r>
              <a:rPr lang="nl-NL" dirty="0"/>
              <a:t>Werken aan de opdracht </a:t>
            </a:r>
          </a:p>
          <a:p>
            <a:pPr marL="342900" indent="-342900"/>
            <a:r>
              <a:rPr lang="nl-NL" dirty="0"/>
              <a:t>Huiswerk: werken aan de opdracht, gebruik de brochure!</a:t>
            </a:r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09577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8802528" cy="720000"/>
          </a:xfrm>
        </p:spPr>
        <p:txBody>
          <a:bodyPr>
            <a:normAutofit/>
          </a:bodyPr>
          <a:lstStyle/>
          <a:p>
            <a:r>
              <a:rPr lang="nl-NL" dirty="0"/>
              <a:t>Waarom kostprijsberekening?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756000" y="1402080"/>
            <a:ext cx="9814464" cy="475392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nl-NL" dirty="0"/>
              <a:t>Optimaliseren</a:t>
            </a:r>
          </a:p>
          <a:p>
            <a:pPr lvl="1"/>
            <a:r>
              <a:rPr lang="nl-NL" dirty="0"/>
              <a:t>	op welke posten kan je op een (verantwoorde) manier</a:t>
            </a:r>
          </a:p>
          <a:p>
            <a:pPr lvl="1"/>
            <a:r>
              <a:rPr lang="nl-NL" dirty="0"/>
              <a:t> 	bezuinigen?</a:t>
            </a:r>
          </a:p>
          <a:p>
            <a:pPr marL="457200" indent="-457200">
              <a:buAutoNum type="arabicPeriod"/>
            </a:pPr>
            <a:r>
              <a:rPr lang="nl-NL" dirty="0"/>
              <a:t>Voorcalculatie</a:t>
            </a:r>
          </a:p>
          <a:p>
            <a:pPr lvl="2" indent="0">
              <a:buNone/>
            </a:pPr>
            <a:r>
              <a:rPr lang="nl-NL" dirty="0"/>
              <a:t>Wat kan(moet) je vragen/krijgen voor je product</a:t>
            </a:r>
          </a:p>
          <a:p>
            <a:pPr marL="457200" indent="-457200">
              <a:buAutoNum type="arabicPeriod"/>
            </a:pPr>
            <a:r>
              <a:rPr lang="nl-NL" dirty="0"/>
              <a:t>Nacalculatie</a:t>
            </a:r>
          </a:p>
          <a:p>
            <a:pPr lvl="2" indent="0">
              <a:buNone/>
            </a:pPr>
            <a:r>
              <a:rPr lang="nl-NL" dirty="0"/>
              <a:t>Wat heb je verdiend?</a:t>
            </a:r>
          </a:p>
          <a:p>
            <a:pPr lvl="2" indent="0">
              <a:buNone/>
            </a:pPr>
            <a:r>
              <a:rPr lang="nl-NL" dirty="0"/>
              <a:t>Is de teelt rendabel?</a:t>
            </a:r>
          </a:p>
          <a:p>
            <a:pPr marL="457200" indent="-457200">
              <a:buAutoNum type="arabicPeriod"/>
            </a:pPr>
            <a:r>
              <a:rPr lang="nl-NL" dirty="0"/>
              <a:t>Simulatie bedrijfsbeslissingen</a:t>
            </a:r>
          </a:p>
          <a:p>
            <a:pPr lvl="2" indent="0">
              <a:buNone/>
            </a:pPr>
            <a:r>
              <a:rPr lang="nl-NL" dirty="0"/>
              <a:t>Berekenen wat de gevolgen zijn voor je kostprijs bij aanpassingen in de bedrijfsvoering</a:t>
            </a:r>
          </a:p>
          <a:p>
            <a:pPr marL="457200" indent="-457200">
              <a:buAutoNum type="arabicPeriod"/>
            </a:pPr>
            <a:r>
              <a:rPr lang="nl-NL" dirty="0"/>
              <a:t>Onderhandelen</a:t>
            </a:r>
          </a:p>
          <a:p>
            <a:pPr lvl="2" indent="0">
              <a:buNone/>
            </a:pPr>
            <a:r>
              <a:rPr lang="nl-NL" dirty="0"/>
              <a:t>Met leveranciers</a:t>
            </a:r>
          </a:p>
          <a:p>
            <a:pPr lvl="2" indent="0">
              <a:buNone/>
            </a:pPr>
            <a:r>
              <a:rPr lang="nl-NL" dirty="0"/>
              <a:t>Met klanten</a:t>
            </a:r>
          </a:p>
          <a:p>
            <a:pPr lvl="2" indent="0">
              <a:buNone/>
            </a:pPr>
            <a:r>
              <a:rPr lang="nl-NL" dirty="0"/>
              <a:t>Je weet je ondergrens</a:t>
            </a:r>
          </a:p>
        </p:txBody>
      </p:sp>
    </p:spTree>
    <p:extLst>
      <p:ext uri="{BB962C8B-B14F-4D97-AF65-F5344CB8AC3E}">
        <p14:creationId xmlns:p14="http://schemas.microsoft.com/office/powerpoint/2010/main" val="3822903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9192672" cy="720000"/>
          </a:xfrm>
        </p:spPr>
        <p:txBody>
          <a:bodyPr>
            <a:normAutofit/>
          </a:bodyPr>
          <a:lstStyle/>
          <a:p>
            <a:r>
              <a:rPr lang="nl-NL" dirty="0"/>
              <a:t>Verbeteren rentabiliteit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2088000" y="1476000"/>
            <a:ext cx="8323968" cy="4680000"/>
          </a:xfrm>
        </p:spPr>
        <p:txBody>
          <a:bodyPr>
            <a:normAutofit lnSpcReduction="10000"/>
          </a:bodyPr>
          <a:lstStyle/>
          <a:p>
            <a:r>
              <a:rPr lang="nl-NL" dirty="0"/>
              <a:t>Verkoopprijs bijstellen</a:t>
            </a:r>
          </a:p>
          <a:p>
            <a:pPr lvl="1"/>
            <a:r>
              <a:rPr lang="nl-NL" dirty="0"/>
              <a:t>	- afzet in korte keten ( minder tussenhandelaren)</a:t>
            </a:r>
          </a:p>
          <a:p>
            <a:pPr lvl="1"/>
            <a:r>
              <a:rPr lang="nl-NL" dirty="0"/>
              <a:t>	- contractteelt</a:t>
            </a:r>
          </a:p>
          <a:p>
            <a:r>
              <a:rPr lang="nl-NL" dirty="0"/>
              <a:t>Logistiek samen werken</a:t>
            </a:r>
          </a:p>
          <a:p>
            <a:pPr lvl="1"/>
            <a:r>
              <a:rPr lang="nl-NL" dirty="0"/>
              <a:t>	- transporten samen met andere telers</a:t>
            </a:r>
          </a:p>
          <a:p>
            <a:r>
              <a:rPr lang="nl-NL" dirty="0"/>
              <a:t>Productkosten verlagen</a:t>
            </a:r>
          </a:p>
          <a:p>
            <a:pPr lvl="1"/>
            <a:r>
              <a:rPr lang="nl-NL" dirty="0"/>
              <a:t>	- bijvoorbeeld samen met andere telers inkopen</a:t>
            </a:r>
          </a:p>
          <a:p>
            <a:r>
              <a:rPr lang="nl-NL" dirty="0"/>
              <a:t>Arbeidskosten verlagen</a:t>
            </a:r>
          </a:p>
          <a:p>
            <a:pPr lvl="1"/>
            <a:r>
              <a:rPr lang="nl-NL" dirty="0"/>
              <a:t>	- automatisering</a:t>
            </a:r>
          </a:p>
          <a:p>
            <a:pPr lvl="1"/>
            <a:r>
              <a:rPr lang="nl-NL" dirty="0"/>
              <a:t>	- efficiënter werken</a:t>
            </a:r>
          </a:p>
          <a:p>
            <a:pPr lvl="1"/>
            <a:r>
              <a:rPr lang="nl-NL" dirty="0"/>
              <a:t>	- goedkopere arbeidskrachten</a:t>
            </a:r>
          </a:p>
          <a:p>
            <a:r>
              <a:rPr lang="nl-NL" dirty="0"/>
              <a:t>Aandeel in bedrijfskosten verlagen</a:t>
            </a:r>
          </a:p>
          <a:p>
            <a:pPr lvl="1"/>
            <a:r>
              <a:rPr lang="nl-NL" dirty="0"/>
              <a:t>	- bedrijfsvergroting</a:t>
            </a:r>
          </a:p>
          <a:p>
            <a:pPr lvl="1"/>
            <a:r>
              <a:rPr lang="nl-NL" dirty="0"/>
              <a:t>	- bezettingsgraad verhogen</a:t>
            </a:r>
          </a:p>
        </p:txBody>
      </p:sp>
    </p:spTree>
    <p:extLst>
      <p:ext uri="{BB962C8B-B14F-4D97-AF65-F5344CB8AC3E}">
        <p14:creationId xmlns:p14="http://schemas.microsoft.com/office/powerpoint/2010/main" val="3812975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8753760" cy="720000"/>
          </a:xfrm>
        </p:spPr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902208" y="1476000"/>
            <a:ext cx="8607552" cy="4680000"/>
          </a:xfrm>
        </p:spPr>
        <p:txBody>
          <a:bodyPr/>
          <a:lstStyle/>
          <a:p>
            <a:r>
              <a:rPr lang="nl-NL" dirty="0"/>
              <a:t>Ga verder met de opdracht kostprijsberekening</a:t>
            </a:r>
          </a:p>
          <a:p>
            <a:r>
              <a:rPr lang="nl-NL" dirty="0"/>
              <a:t>Lees de opdracht goed</a:t>
            </a:r>
          </a:p>
          <a:p>
            <a:r>
              <a:rPr lang="nl-NL" dirty="0"/>
              <a:t>Volg de stappen</a:t>
            </a:r>
          </a:p>
          <a:p>
            <a:endParaRPr lang="nl-NL" dirty="0"/>
          </a:p>
          <a:p>
            <a:r>
              <a:rPr lang="nl-NL" dirty="0"/>
              <a:t>Vandaag stap 5</a:t>
            </a:r>
          </a:p>
          <a:p>
            <a:pPr lvl="1"/>
            <a:r>
              <a:rPr lang="nl-NL" dirty="0"/>
              <a:t>	- kosten grond, gebouwen, kas…….</a:t>
            </a:r>
          </a:p>
          <a:p>
            <a:pPr lvl="1"/>
            <a:r>
              <a:rPr lang="nl-NL" dirty="0"/>
              <a:t>	- wat rekenen we hiervoor?</a:t>
            </a:r>
          </a:p>
          <a:p>
            <a:endParaRPr lang="nl-NL" dirty="0"/>
          </a:p>
          <a:p>
            <a:r>
              <a:rPr lang="nl-NL" dirty="0"/>
              <a:t>Huiswerk: lees de brochure uit.</a:t>
            </a:r>
          </a:p>
          <a:p>
            <a:endParaRPr lang="nl-NL" dirty="0"/>
          </a:p>
          <a:p>
            <a:r>
              <a:rPr lang="nl-NL" dirty="0"/>
              <a:t>Extra opdracht:</a:t>
            </a:r>
          </a:p>
          <a:p>
            <a:pPr lvl="1"/>
            <a:r>
              <a:rPr lang="nl-NL" dirty="0"/>
              <a:t>	wat is een offerte, zoek een voorbeeld offerte op.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788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999" y="576000"/>
            <a:ext cx="9549535" cy="720000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/>
              <a:t>Grond, gebouwen, installaties (stap 5)</a:t>
            </a: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1124465" y="2133600"/>
            <a:ext cx="9020432" cy="1865376"/>
          </a:xfrm>
        </p:spPr>
        <p:txBody>
          <a:bodyPr>
            <a:normAutofit/>
          </a:bodyPr>
          <a:lstStyle/>
          <a:p>
            <a:pPr lvl="0"/>
            <a:r>
              <a:rPr lang="nl-NL" dirty="0"/>
              <a:t>Bepaal de waarde van grond, kas, gebouwen, vaste installaties</a:t>
            </a:r>
          </a:p>
          <a:p>
            <a:pPr lvl="0"/>
            <a:r>
              <a:rPr lang="nl-NL" dirty="0"/>
              <a:t>Stel de rente stand op 1,0 %</a:t>
            </a:r>
          </a:p>
          <a:p>
            <a:pPr lvl="0"/>
            <a:r>
              <a:rPr lang="nl-NL" dirty="0"/>
              <a:t>Bepaal de totale (berekende rente) per jaar voor het hele bedrijf</a:t>
            </a:r>
          </a:p>
          <a:p>
            <a:pPr lvl="0"/>
            <a:r>
              <a:rPr lang="nl-NL" dirty="0"/>
              <a:t>Bepaal de berekende rente per m2 per jaar</a:t>
            </a:r>
          </a:p>
          <a:p>
            <a:pPr lvl="0"/>
            <a:r>
              <a:rPr lang="nl-NL" dirty="0"/>
              <a:t>Bepaal de berekende rente voor deze teelt per m2</a:t>
            </a:r>
          </a:p>
          <a:p>
            <a:endParaRPr lang="nl-NL" sz="4800" dirty="0"/>
          </a:p>
        </p:txBody>
      </p:sp>
    </p:spTree>
    <p:extLst>
      <p:ext uri="{BB962C8B-B14F-4D97-AF65-F5344CB8AC3E}">
        <p14:creationId xmlns:p14="http://schemas.microsoft.com/office/powerpoint/2010/main" val="100069658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roeneWel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 mbo zone.potx" id="{0BCAC3F8-4FF1-499E-BA49-5CC313878B9A}" vid="{F13681D8-602E-4945-A6E2-54F6374ECF34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793C7D7F3BC946A5F2904ADE47754D" ma:contentTypeVersion="11" ma:contentTypeDescription="Een nieuw document maken." ma:contentTypeScope="" ma:versionID="438fa53f7ebae187038683b6f11a5546">
  <xsd:schema xmlns:xsd="http://www.w3.org/2001/XMLSchema" xmlns:xs="http://www.w3.org/2001/XMLSchema" xmlns:p="http://schemas.microsoft.com/office/2006/metadata/properties" xmlns:ns3="c2e09757-d42c-4fcd-ae27-c71d4b258210" xmlns:ns4="bfe1b49f-1cd4-47d5-a3dc-4ad9ba0da7af" targetNamespace="http://schemas.microsoft.com/office/2006/metadata/properties" ma:root="true" ma:fieldsID="491d71fd0ee11ab8208e3d9ef0ee975e" ns3:_="" ns4:_="">
    <xsd:import namespace="c2e09757-d42c-4fcd-ae27-c71d4b258210"/>
    <xsd:import namespace="bfe1b49f-1cd4-47d5-a3dc-4ad9ba0da7a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e09757-d42c-4fcd-ae27-c71d4b2582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1b49f-1cd4-47d5-a3dc-4ad9ba0da7a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5636705-EBDA-4B9E-8F42-3E894FA7E9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e09757-d42c-4fcd-ae27-c71d4b258210"/>
    <ds:schemaRef ds:uri="bfe1b49f-1cd4-47d5-a3dc-4ad9ba0da7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1884D8-11F7-4AC1-BE7A-19A80B2AEB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06A488-F645-46E6-8638-1E1543F1163F}">
  <ds:schemaRefs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bfe1b49f-1cd4-47d5-a3dc-4ad9ba0da7af"/>
    <ds:schemaRef ds:uri="c2e09757-d42c-4fcd-ae27-c71d4b258210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Presentatie mbo zone</Template>
  <TotalTime>352</TotalTime>
  <Words>148</Words>
  <Application>Microsoft Office PowerPoint</Application>
  <PresentationFormat>Breedbeeld</PresentationFormat>
  <Paragraphs>72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Kantoorthema</vt:lpstr>
      <vt:lpstr>PowerPoint-presentatie</vt:lpstr>
      <vt:lpstr>Optimaliseren, periode 15  </vt:lpstr>
      <vt:lpstr>Optimaliseren, periode 15  </vt:lpstr>
      <vt:lpstr>Kostprijs: Wat hebben we gedaan?</vt:lpstr>
      <vt:lpstr>Kostprijs: Wat gaan we doen?</vt:lpstr>
      <vt:lpstr>Waarom kostprijsberekening?</vt:lpstr>
      <vt:lpstr>Verbeteren rentabiliteit</vt:lpstr>
      <vt:lpstr>opdracht</vt:lpstr>
      <vt:lpstr>Grond, gebouwen, installaties (stap 5)  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Piet Segers</dc:creator>
  <cp:lastModifiedBy>Piet Segers</cp:lastModifiedBy>
  <cp:revision>78</cp:revision>
  <dcterms:created xsi:type="dcterms:W3CDTF">2018-09-27T09:40:51Z</dcterms:created>
  <dcterms:modified xsi:type="dcterms:W3CDTF">2020-02-05T15:12:27Z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0x01010079793C7D7F3BC946A5F2904ADE47754D</vt:lpwstr>
  </property>
</Properties>
</file>