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56" r:id="rId5"/>
    <p:sldId id="269" r:id="rId6"/>
    <p:sldId id="278" r:id="rId7"/>
    <p:sldId id="279" r:id="rId8"/>
    <p:sldId id="260" r:id="rId9"/>
    <p:sldId id="288" r:id="rId10"/>
    <p:sldId id="289" r:id="rId11"/>
    <p:sldId id="276" r:id="rId12"/>
    <p:sldId id="292" r:id="rId13"/>
    <p:sldId id="29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3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78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/>
          </a:bodyPr>
          <a:lstStyle/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0032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 fontScale="62500" lnSpcReduction="20000"/>
          </a:bodyPr>
          <a:lstStyle/>
          <a:p>
            <a:r>
              <a:rPr lang="nl-NL" sz="4800" dirty="0"/>
              <a:t>Kostprijs	</a:t>
            </a:r>
            <a:r>
              <a:rPr lang="nl-NL" sz="4800" dirty="0">
                <a:sym typeface="Wingdings" panose="05000000000000000000" pitchFamily="2" charset="2"/>
              </a:rPr>
              <a:t> Segers</a:t>
            </a:r>
          </a:p>
          <a:p>
            <a:endParaRPr lang="nl-NL" sz="4800" dirty="0"/>
          </a:p>
          <a:p>
            <a:r>
              <a:rPr lang="nl-NL" sz="4800" dirty="0"/>
              <a:t>Offertes  </a:t>
            </a:r>
            <a:r>
              <a:rPr lang="nl-NL" sz="4800" dirty="0">
                <a:sym typeface="Wingdings" panose="05000000000000000000" pitchFamily="2" charset="2"/>
              </a:rPr>
              <a:t>  Segers</a:t>
            </a:r>
          </a:p>
          <a:p>
            <a:endParaRPr lang="nl-NL" sz="4800" dirty="0">
              <a:sym typeface="Wingdings" panose="05000000000000000000" pitchFamily="2" charset="2"/>
            </a:endParaRPr>
          </a:p>
          <a:p>
            <a:r>
              <a:rPr lang="nl-NL" sz="4800" dirty="0">
                <a:sym typeface="Wingdings" panose="05000000000000000000" pitchFamily="2" charset="2"/>
              </a:rPr>
              <a:t>Optimaliseren teeltbedrijf  Boer</a:t>
            </a:r>
            <a:endParaRPr lang="nl-NL" sz="4800" dirty="0"/>
          </a:p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40483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8055744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Oriënterende opdracht: marktgericht teeltplan</a:t>
            </a:r>
          </a:p>
          <a:p>
            <a:pPr marL="342900" indent="-342900"/>
            <a:r>
              <a:rPr lang="nl-NL" dirty="0"/>
              <a:t>Hanteren KWINGIDS</a:t>
            </a:r>
          </a:p>
          <a:p>
            <a:pPr marL="342900" indent="-342900"/>
            <a:r>
              <a:rPr lang="nl-NL" dirty="0"/>
              <a:t>Kennismaking met saldoberekeningen</a:t>
            </a:r>
          </a:p>
          <a:p>
            <a:pPr marL="342900" indent="-342900"/>
            <a:r>
              <a:rPr lang="nl-NL" dirty="0"/>
              <a:t>Inleidende begrippen</a:t>
            </a:r>
          </a:p>
          <a:p>
            <a:pPr marL="342900" indent="-342900"/>
            <a:r>
              <a:rPr lang="nl-NL" dirty="0"/>
              <a:t>Kostprijsberekening in de praktijk</a:t>
            </a:r>
          </a:p>
          <a:p>
            <a:r>
              <a:rPr lang="nl-NL" dirty="0"/>
              <a:t>		Productkosten</a:t>
            </a:r>
          </a:p>
          <a:p>
            <a:pPr lvl="1"/>
            <a:r>
              <a:rPr lang="nl-NL" dirty="0"/>
              <a:t>		Arbeidskosten</a:t>
            </a:r>
          </a:p>
          <a:p>
            <a:pPr lvl="1"/>
            <a:r>
              <a:rPr lang="nl-NL" dirty="0"/>
              <a:t>		Bedrijfskosten</a:t>
            </a:r>
          </a:p>
          <a:p>
            <a:pPr lvl="1"/>
            <a:r>
              <a:rPr lang="nl-NL" dirty="0"/>
              <a:t>		Wat nog meer in de kostprijsberekening</a:t>
            </a:r>
          </a:p>
          <a:p>
            <a:endParaRPr lang="nl-NL" dirty="0"/>
          </a:p>
          <a:p>
            <a:pPr marL="342900" lvl="1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185792" y="1536960"/>
            <a:ext cx="8153280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Wat kan je doen met de kostprijs (</a:t>
            </a:r>
            <a:r>
              <a:rPr lang="nl-NL" dirty="0" err="1"/>
              <a:t>hfst</a:t>
            </a:r>
            <a:r>
              <a:rPr lang="nl-NL" dirty="0"/>
              <a:t> 5)</a:t>
            </a:r>
          </a:p>
          <a:p>
            <a:pPr marL="342900" indent="-342900"/>
            <a:r>
              <a:rPr lang="nl-NL" dirty="0"/>
              <a:t>Werken aan de opdracht </a:t>
            </a:r>
          </a:p>
          <a:p>
            <a:pPr marL="342900" indent="-342900"/>
            <a:r>
              <a:rPr lang="nl-NL" dirty="0"/>
              <a:t>Huiswerk: werken aan de opdracht, gebruik de brochure!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57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02528" cy="720000"/>
          </a:xfrm>
        </p:spPr>
        <p:txBody>
          <a:bodyPr>
            <a:normAutofit/>
          </a:bodyPr>
          <a:lstStyle/>
          <a:p>
            <a:r>
              <a:rPr lang="nl-NL" dirty="0"/>
              <a:t>Waarom kostprijsberekening?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756000" y="1402080"/>
            <a:ext cx="9814464" cy="47539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nl-NL" dirty="0"/>
              <a:t>Optimaliseren</a:t>
            </a:r>
          </a:p>
          <a:p>
            <a:pPr lvl="1"/>
            <a:r>
              <a:rPr lang="nl-NL" dirty="0"/>
              <a:t>	op welke posten kan je op een (verantwoorde) manier</a:t>
            </a:r>
          </a:p>
          <a:p>
            <a:pPr lvl="1"/>
            <a:r>
              <a:rPr lang="nl-NL" dirty="0"/>
              <a:t> 	bezuinigen?</a:t>
            </a:r>
          </a:p>
          <a:p>
            <a:pPr marL="457200" indent="-457200">
              <a:buAutoNum type="arabicPeriod"/>
            </a:pPr>
            <a:r>
              <a:rPr lang="nl-NL" dirty="0"/>
              <a:t>Voorcalculatie</a:t>
            </a:r>
          </a:p>
          <a:p>
            <a:pPr lvl="2" indent="0">
              <a:buNone/>
            </a:pPr>
            <a:r>
              <a:rPr lang="nl-NL" dirty="0"/>
              <a:t>Wat kan(moet) je vragen/krijgen voor je product</a:t>
            </a:r>
          </a:p>
          <a:p>
            <a:pPr marL="457200" indent="-457200">
              <a:buAutoNum type="arabicPeriod"/>
            </a:pPr>
            <a:r>
              <a:rPr lang="nl-NL" dirty="0"/>
              <a:t>Nacalculatie</a:t>
            </a:r>
          </a:p>
          <a:p>
            <a:pPr lvl="2" indent="0">
              <a:buNone/>
            </a:pPr>
            <a:r>
              <a:rPr lang="nl-NL" dirty="0"/>
              <a:t>Wat heb je verdiend?</a:t>
            </a:r>
          </a:p>
          <a:p>
            <a:pPr lvl="2" indent="0">
              <a:buNone/>
            </a:pPr>
            <a:r>
              <a:rPr lang="nl-NL" dirty="0"/>
              <a:t>Is de teelt rendabel?</a:t>
            </a:r>
          </a:p>
          <a:p>
            <a:pPr marL="457200" indent="-457200">
              <a:buAutoNum type="arabicPeriod"/>
            </a:pPr>
            <a:r>
              <a:rPr lang="nl-NL" dirty="0"/>
              <a:t>Simulatie bedrijfsbeslissingen</a:t>
            </a:r>
          </a:p>
          <a:p>
            <a:pPr lvl="2" indent="0">
              <a:buNone/>
            </a:pPr>
            <a:r>
              <a:rPr lang="nl-NL" dirty="0"/>
              <a:t>Berekenen wat de gevolgen zijn voor je kostprijs bij aanpassingen in de bedrijfsvoering</a:t>
            </a:r>
          </a:p>
          <a:p>
            <a:pPr marL="457200" indent="-457200">
              <a:buAutoNum type="arabicPeriod"/>
            </a:pPr>
            <a:r>
              <a:rPr lang="nl-NL" dirty="0"/>
              <a:t>Onderhandelen</a:t>
            </a:r>
          </a:p>
          <a:p>
            <a:pPr lvl="2" indent="0">
              <a:buNone/>
            </a:pPr>
            <a:r>
              <a:rPr lang="nl-NL" dirty="0"/>
              <a:t>Met leveranciers</a:t>
            </a:r>
          </a:p>
          <a:p>
            <a:pPr lvl="2" indent="0">
              <a:buNone/>
            </a:pPr>
            <a:r>
              <a:rPr lang="nl-NL" dirty="0"/>
              <a:t>Met klanten</a:t>
            </a:r>
          </a:p>
          <a:p>
            <a:pPr lvl="2" indent="0">
              <a:buNone/>
            </a:pPr>
            <a:r>
              <a:rPr lang="nl-NL" dirty="0"/>
              <a:t>Je weet je ondergrens</a:t>
            </a:r>
          </a:p>
        </p:txBody>
      </p:sp>
    </p:spTree>
    <p:extLst>
      <p:ext uri="{BB962C8B-B14F-4D97-AF65-F5344CB8AC3E}">
        <p14:creationId xmlns:p14="http://schemas.microsoft.com/office/powerpoint/2010/main" val="382290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192672" cy="720000"/>
          </a:xfrm>
        </p:spPr>
        <p:txBody>
          <a:bodyPr>
            <a:normAutofit/>
          </a:bodyPr>
          <a:lstStyle/>
          <a:p>
            <a:r>
              <a:rPr lang="nl-NL" dirty="0"/>
              <a:t>Verbeteren rentabiliteit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1476000"/>
            <a:ext cx="8323968" cy="46800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Verkoopprijs bijstellen</a:t>
            </a:r>
          </a:p>
          <a:p>
            <a:pPr lvl="1"/>
            <a:r>
              <a:rPr lang="nl-NL" dirty="0"/>
              <a:t>	- afzet in korte keten ( minder tussenhandelaren)</a:t>
            </a:r>
          </a:p>
          <a:p>
            <a:pPr lvl="1"/>
            <a:r>
              <a:rPr lang="nl-NL" dirty="0"/>
              <a:t>	- contractteelt</a:t>
            </a:r>
          </a:p>
          <a:p>
            <a:r>
              <a:rPr lang="nl-NL" dirty="0"/>
              <a:t>Logistiek samen werken</a:t>
            </a:r>
          </a:p>
          <a:p>
            <a:pPr lvl="1"/>
            <a:r>
              <a:rPr lang="nl-NL" dirty="0"/>
              <a:t>	- transporten samen met andere telers</a:t>
            </a:r>
          </a:p>
          <a:p>
            <a:r>
              <a:rPr lang="nl-NL" dirty="0"/>
              <a:t>Productkosten verlagen</a:t>
            </a:r>
          </a:p>
          <a:p>
            <a:pPr lvl="1"/>
            <a:r>
              <a:rPr lang="nl-NL" dirty="0"/>
              <a:t>	- bijvoorbeeld samen met andere telers inkopen</a:t>
            </a:r>
          </a:p>
          <a:p>
            <a:r>
              <a:rPr lang="nl-NL" dirty="0"/>
              <a:t>Arbeidskosten verlagen</a:t>
            </a:r>
          </a:p>
          <a:p>
            <a:pPr lvl="1"/>
            <a:r>
              <a:rPr lang="nl-NL" dirty="0"/>
              <a:t>	- automatisering</a:t>
            </a:r>
          </a:p>
          <a:p>
            <a:pPr lvl="1"/>
            <a:r>
              <a:rPr lang="nl-NL" dirty="0"/>
              <a:t>	- efficiënter werken</a:t>
            </a:r>
          </a:p>
          <a:p>
            <a:pPr lvl="1"/>
            <a:r>
              <a:rPr lang="nl-NL" dirty="0"/>
              <a:t>	- goedkopere arbeidskrachten</a:t>
            </a:r>
          </a:p>
          <a:p>
            <a:r>
              <a:rPr lang="nl-NL" dirty="0"/>
              <a:t>Aandeel in bedrijfskosten verlagen</a:t>
            </a:r>
          </a:p>
          <a:p>
            <a:pPr lvl="1"/>
            <a:r>
              <a:rPr lang="nl-NL" dirty="0"/>
              <a:t>	- bedrijfsvergroting</a:t>
            </a:r>
          </a:p>
          <a:p>
            <a:pPr lvl="1"/>
            <a:r>
              <a:rPr lang="nl-NL" dirty="0"/>
              <a:t>	- bezettingsgraad verhogen</a:t>
            </a:r>
          </a:p>
        </p:txBody>
      </p:sp>
    </p:spTree>
    <p:extLst>
      <p:ext uri="{BB962C8B-B14F-4D97-AF65-F5344CB8AC3E}">
        <p14:creationId xmlns:p14="http://schemas.microsoft.com/office/powerpoint/2010/main" val="381297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753760" cy="720000"/>
          </a:xfrm>
        </p:spPr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902208" y="1476000"/>
            <a:ext cx="8607552" cy="4680000"/>
          </a:xfrm>
        </p:spPr>
        <p:txBody>
          <a:bodyPr/>
          <a:lstStyle/>
          <a:p>
            <a:r>
              <a:rPr lang="nl-NL" dirty="0"/>
              <a:t>Ga verder met de opdracht kostprijsberekening</a:t>
            </a:r>
          </a:p>
          <a:p>
            <a:r>
              <a:rPr lang="nl-NL" dirty="0"/>
              <a:t>Lees de opdracht goed</a:t>
            </a:r>
          </a:p>
          <a:p>
            <a:r>
              <a:rPr lang="nl-NL" dirty="0"/>
              <a:t>Volg de stappen</a:t>
            </a:r>
          </a:p>
          <a:p>
            <a:endParaRPr lang="nl-NL" dirty="0"/>
          </a:p>
          <a:p>
            <a:r>
              <a:rPr lang="nl-NL" dirty="0"/>
              <a:t>Vandaag stap 5</a:t>
            </a:r>
          </a:p>
          <a:p>
            <a:pPr lvl="1"/>
            <a:r>
              <a:rPr lang="nl-NL" dirty="0"/>
              <a:t>	- kosten grond, gebouwen, kas…….</a:t>
            </a:r>
          </a:p>
          <a:p>
            <a:pPr lvl="1"/>
            <a:r>
              <a:rPr lang="nl-NL" dirty="0"/>
              <a:t>	- wat rekenen we hiervoor?</a:t>
            </a:r>
          </a:p>
          <a:p>
            <a:endParaRPr lang="nl-NL" dirty="0"/>
          </a:p>
          <a:p>
            <a:r>
              <a:rPr lang="nl-NL" dirty="0"/>
              <a:t>Huiswerk: lees de brochure uit.</a:t>
            </a:r>
          </a:p>
          <a:p>
            <a:endParaRPr lang="nl-NL" dirty="0"/>
          </a:p>
          <a:p>
            <a:r>
              <a:rPr lang="nl-NL" dirty="0"/>
              <a:t>Extra opdracht:</a:t>
            </a:r>
          </a:p>
          <a:p>
            <a:pPr lvl="1"/>
            <a:r>
              <a:rPr lang="nl-NL" dirty="0"/>
              <a:t>	wat is een offerte, zoek een voorbeeld offerte op.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78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999" y="576000"/>
            <a:ext cx="9549535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Grond, gebouwen, installaties (stap 5)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124465" y="2133600"/>
            <a:ext cx="9020432" cy="1865376"/>
          </a:xfrm>
        </p:spPr>
        <p:txBody>
          <a:bodyPr>
            <a:normAutofit/>
          </a:bodyPr>
          <a:lstStyle/>
          <a:p>
            <a:pPr lvl="0"/>
            <a:r>
              <a:rPr lang="nl-NL" dirty="0"/>
              <a:t>Bepaal de waarde van grond, kas, gebouwen, vaste installaties</a:t>
            </a:r>
          </a:p>
          <a:p>
            <a:pPr lvl="0"/>
            <a:r>
              <a:rPr lang="nl-NL" dirty="0"/>
              <a:t>Stel de rente stand op 1,0 %</a:t>
            </a:r>
          </a:p>
          <a:p>
            <a:pPr lvl="0"/>
            <a:r>
              <a:rPr lang="nl-NL" dirty="0"/>
              <a:t>Bepaal de totale (berekende rente) per jaar voor het hele bedrijf</a:t>
            </a:r>
          </a:p>
          <a:p>
            <a:pPr lvl="0"/>
            <a:r>
              <a:rPr lang="nl-NL" dirty="0"/>
              <a:t>Bepaal de berekende rente per m2 per jaar</a:t>
            </a:r>
          </a:p>
          <a:p>
            <a:pPr lvl="0"/>
            <a:r>
              <a:rPr lang="nl-NL" dirty="0"/>
              <a:t>Bepaal de berekende rente voor deze teelt per m2</a:t>
            </a:r>
          </a:p>
          <a:p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0006965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1" ma:contentTypeDescription="Een nieuw document maken." ma:contentTypeScope="" ma:versionID="438fa53f7ebae187038683b6f11a5546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491d71fd0ee11ab8208e3d9ef0ee975e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636705-EBDA-4B9E-8F42-3E894FA7E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884D8-11F7-4AC1-BE7A-19A80B2AEB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06A488-F645-46E6-8638-1E1543F1163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bfe1b49f-1cd4-47d5-a3dc-4ad9ba0da7af"/>
    <ds:schemaRef ds:uri="c2e09757-d42c-4fcd-ae27-c71d4b25821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352</TotalTime>
  <Words>148</Words>
  <Application>Microsoft Office PowerPoint</Application>
  <PresentationFormat>Breedbeeld</PresentationFormat>
  <Paragraphs>72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PowerPoint-presentatie</vt:lpstr>
      <vt:lpstr>Optimaliseren, periode 15  </vt:lpstr>
      <vt:lpstr>Optimaliseren, periode 15  </vt:lpstr>
      <vt:lpstr>Kostprijs: Wat hebben we gedaan?</vt:lpstr>
      <vt:lpstr>Kostprijs: Wat gaan we doen?</vt:lpstr>
      <vt:lpstr>Waarom kostprijsberekening?</vt:lpstr>
      <vt:lpstr>Verbeteren rentabiliteit</vt:lpstr>
      <vt:lpstr>opdracht</vt:lpstr>
      <vt:lpstr>Grond, gebouwen, installaties (stap 5) 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Piet Segers</cp:lastModifiedBy>
  <cp:revision>78</cp:revision>
  <dcterms:created xsi:type="dcterms:W3CDTF">2018-09-27T09:40:51Z</dcterms:created>
  <dcterms:modified xsi:type="dcterms:W3CDTF">2020-02-05T15:12:27Z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